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82" r:id="rId11"/>
    <p:sldId id="266" r:id="rId12"/>
    <p:sldId id="28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 varScale="1">
        <p:scale>
          <a:sx n="54" d="100"/>
          <a:sy n="54" d="100"/>
        </p:scale>
        <p:origin x="1142" y="2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Rapid Estimation of Mission Feasibility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Sean Brenan</a:t>
            </a:r>
          </a:p>
          <a:p>
            <a:r>
              <a:rPr lang="en-US" dirty="0"/>
              <a:t>Penn State</a:t>
            </a:r>
          </a:p>
          <a:p>
            <a:r>
              <a:rPr lang="en-US" dirty="0"/>
              <a:t>sbrennan@psu.edu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Estimation of average edge length</a:t>
            </a:r>
          </a:p>
          <a:p>
            <a:r>
              <a:rPr lang="en-US" dirty="0"/>
              <a:t>Estimation of total distance</a:t>
            </a:r>
          </a:p>
          <a:p>
            <a:r>
              <a:rPr lang="en-US" dirty="0"/>
              <a:t>Estimation of mission duration</a:t>
            </a:r>
          </a:p>
          <a:p>
            <a:r>
              <a:rPr lang="en-US" dirty="0"/>
              <a:t>Validation tests of method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Average Edge Length Estimation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545" y="2056908"/>
            <a:ext cx="4179570" cy="3376691"/>
          </a:xfrm>
        </p:spPr>
        <p:txBody>
          <a:bodyPr/>
          <a:lstStyle/>
          <a:p>
            <a:r>
              <a:rPr lang="en-US" dirty="0"/>
              <a:t>Start with the Search Area. Assume it has some characteristic length, L, where L is the length of one Side. 360 miles</a:t>
            </a:r>
          </a:p>
        </p:txBody>
      </p:sp>
      <p:pic>
        <p:nvPicPr>
          <p:cNvPr id="16" name="Picture Placeholder 15" descr="Blueprint of style of a map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078" r="26078"/>
          <a:stretch/>
        </p:blipFill>
        <p:spPr>
          <a:xfrm>
            <a:off x="0" y="-14605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71189" y="933424"/>
            <a:ext cx="174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C16F6463-7B64-F4E7-D106-C1A8DF195E49}"/>
              </a:ext>
            </a:extLst>
          </p:cNvPr>
          <p:cNvSpPr/>
          <p:nvPr/>
        </p:nvSpPr>
        <p:spPr>
          <a:xfrm>
            <a:off x="6064536" y="1110405"/>
            <a:ext cx="648929" cy="41649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B8E506-E74A-9366-77F0-AFA6728D7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64536" y="5474944"/>
            <a:ext cx="17422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DA7E2E-A24E-980E-AE75-97323DA960BB}"/>
              </a:ext>
            </a:extLst>
          </p:cNvPr>
          <p:cNvSpPr txBox="1"/>
          <p:nvPr/>
        </p:nvSpPr>
        <p:spPr>
          <a:xfrm>
            <a:off x="6762996" y="5566308"/>
            <a:ext cx="473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Helpful knowledge for maps: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Each degree of Latitude or Longitude is usually about 70 miles. So, roughly, a 1 arc-minute is about a mile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Count the Number of POINTS IN the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This can be number of mission goals, grid size,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It should represent the distance between edges, where each edge is an independent direction to a target. </a:t>
            </a:r>
          </a:p>
          <a:p>
            <a:pPr lvl="1"/>
            <a:r>
              <a:rPr lang="en-US" dirty="0"/>
              <a:t>Treat clusters of targets as one target</a:t>
            </a:r>
          </a:p>
          <a:p>
            <a:pPr lvl="1"/>
            <a:r>
              <a:rPr lang="en-US" dirty="0"/>
              <a:t>Let’s assume high, or 36 for us.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b="1" dirty="0"/>
              <a:t>The number of points per edge is, assuming points are spread roughly evenly over the search area, the square-root of the number of points. Or in this example, 6 on each edge.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507" y="1745553"/>
            <a:ext cx="5025637" cy="3457971"/>
          </a:xfrm>
        </p:spPr>
        <p:txBody>
          <a:bodyPr/>
          <a:lstStyle/>
          <a:p>
            <a:r>
              <a:rPr lang="en-US" dirty="0"/>
              <a:t>The Average edge length is then simply The Edge length Divided by the number of points per edge.</a:t>
            </a:r>
            <a:br>
              <a:rPr lang="en-US" dirty="0"/>
            </a:br>
            <a:r>
              <a:rPr lang="en-US" dirty="0"/>
              <a:t>360 miles/6 = </a:t>
            </a:r>
            <a:br>
              <a:rPr lang="en-US" dirty="0"/>
            </a:br>
            <a:r>
              <a:rPr lang="en-US" dirty="0"/>
              <a:t>60 miles per edge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Total Distance is the sum of edges</a:t>
            </a:r>
          </a:p>
        </p:txBody>
      </p:sp>
      <p:pic>
        <p:nvPicPr>
          <p:cNvPr id="5" name="Picture Placeholder 4" descr="Close up of ruler">
            <a:extLst>
              <a:ext uri="{FF2B5EF4-FFF2-40B4-BE49-F238E27FC236}">
                <a16:creationId xmlns:a16="http://schemas.microsoft.com/office/drawing/2014/main" id="{F5699C5F-F3F0-C398-A564-63B7BADBDD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37" r="23437"/>
          <a:stretch>
            <a:fillRect/>
          </a:stretch>
        </p:blipFill>
        <p:spPr/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distance is average distance per edge multiplied by number of edges</a:t>
            </a:r>
          </a:p>
          <a:p>
            <a:pPr marL="0" lvl="1" indent="0">
              <a:buNone/>
            </a:pPr>
            <a:r>
              <a:rPr lang="en-US" dirty="0"/>
              <a:t>    36 edges *60 miles/edge = 2000 to 2500 miles</a:t>
            </a:r>
          </a:p>
          <a:p>
            <a:pPr marL="0" lvl="1" indent="0">
              <a:buNone/>
            </a:pPr>
            <a:r>
              <a:rPr lang="en-US" dirty="0"/>
              <a:t>If we look at the math, it is</a:t>
            </a:r>
          </a:p>
          <a:p>
            <a:pPr marL="0" lvl="1" indent="0">
              <a:buNone/>
            </a:pPr>
            <a:r>
              <a:rPr lang="en-US" dirty="0"/>
              <a:t>	N * L/N^0.5 = L * N^0.5</a:t>
            </a:r>
          </a:p>
          <a:p>
            <a:pPr marL="0" lvl="1" indent="0">
              <a:buNone/>
            </a:pPr>
            <a:r>
              <a:rPr lang="en-US" dirty="0"/>
              <a:t>Where L is side length, N is number of goals.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Estimation of mission duration is Straightforward</a:t>
            </a:r>
          </a:p>
        </p:txBody>
      </p:sp>
      <p:pic>
        <p:nvPicPr>
          <p:cNvPr id="47" name="Picture Placeholder 46" descr="White stopwatch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2548" t="-21208" r="-21562" b="-8646"/>
          <a:stretch>
            <a:fillRect/>
          </a:stretch>
        </p:blipFill>
        <p:spPr>
          <a:xfrm>
            <a:off x="313933" y="0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n-US" dirty="0"/>
              <a:t>Take average speed, say 50 mph, and use this to estimate mission time. For 2200 miles, this is about 45 hours.</a:t>
            </a:r>
          </a:p>
          <a:p>
            <a:endParaRPr lang="en-US" dirty="0"/>
          </a:p>
          <a:p>
            <a:r>
              <a:rPr lang="en-US" dirty="0"/>
              <a:t>The formula:   Time = N^0.5 * L / V</a:t>
            </a:r>
          </a:p>
          <a:p>
            <a:r>
              <a:rPr lang="en-US" dirty="0"/>
              <a:t>Where N is number of goals, L is side length, V is velocity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E33814-C925-B486-5640-125D7463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work?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8B6724-511D-99CA-6869-AED040E7A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(Code is from: https://www.mathworks.com/help/optim/ug/traveling-salesman-problem-based.html)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66763-FFF6-1BC8-3850-F6517D79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982B52-11A4-9BCB-AE25-BD04C208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99" y="38928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116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{239DE893-546F-4C09-A87D-FAE0E32AFFE7}TF7521aafa-c748-4c40-a498-ba511be234dc5b1b6097_win32-5039330bb2f3</Template>
  <TotalTime>77</TotalTime>
  <Words>387</Words>
  <Application>Microsoft Office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Custom</vt:lpstr>
      <vt:lpstr>Rapid Estimation of Mission Feasibility</vt:lpstr>
      <vt:lpstr>Overview of method</vt:lpstr>
      <vt:lpstr>Average Edge Length Estimation</vt:lpstr>
      <vt:lpstr>Start with the Search Area. Assume it has some characteristic length, L, where L is the length of one Side. 360 miles</vt:lpstr>
      <vt:lpstr>Count the Number of POINTS IN the area</vt:lpstr>
      <vt:lpstr>The Average edge length is then simply The Edge length Divided by the number of points per edge. 360 miles/6 =  60 miles per edge</vt:lpstr>
      <vt:lpstr>Estimation of Total Distance is the sum of edges</vt:lpstr>
      <vt:lpstr>Estimation of mission duration is Straightforward</vt:lpstr>
      <vt:lpstr>Does this work?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Brennan, Sean N</dc:creator>
  <cp:lastModifiedBy>Brennan, Sean N</cp:lastModifiedBy>
  <cp:revision>1</cp:revision>
  <dcterms:created xsi:type="dcterms:W3CDTF">2025-07-30T10:49:44Z</dcterms:created>
  <dcterms:modified xsi:type="dcterms:W3CDTF">2025-07-30T12:07:22Z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